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image" Target="../media/image-2-3.jpg"/><Relationship Id="rId4" Type="http://schemas.openxmlformats.org/officeDocument/2006/relationships/image" Target="../media/image-2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g"/><Relationship Id="rId3" Type="http://schemas.openxmlformats.org/officeDocument/2006/relationships/image" Target="../media/image-3-3.jpg"/><Relationship Id="rId4" Type="http://schemas.openxmlformats.org/officeDocument/2006/relationships/image" Target="../media/image-3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g"/><Relationship Id="rId3" Type="http://schemas.openxmlformats.org/officeDocument/2006/relationships/image" Target="../media/image-6-3.jpg"/><Relationship Id="rId4" Type="http://schemas.openxmlformats.org/officeDocument/2006/relationships/image" Target="../media/image-6-4.jpg"/><Relationship Id="rId5" Type="http://schemas.openxmlformats.org/officeDocument/2006/relationships/image" Target="../media/image-6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image" Target="../media/image-7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1.png"/><Relationship Id="rId3" Type="http://schemas.openxmlformats.org/officeDocument/2006/relationships/image" Target="../media/image-9-1.png"/><Relationship Id="rId4" Type="http://schemas.openxmlformats.org/officeDocument/2006/relationships/image" Target="../media/image-9-4.jpg"/><Relationship Id="rId5" Type="http://schemas.openxmlformats.org/officeDocument/2006/relationships/image" Target="../media/image-9-5.jpg"/><Relationship Id="rId6" Type="http://schemas.openxmlformats.org/officeDocument/2006/relationships/image" Target="../media/image-9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6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212080" cy="6858000"/>
          </a:xfrm>
          <a:prstGeom prst="rect">
            <a:avLst/>
          </a:prstGeom>
          <a:solidFill>
            <a:srgbClr val="10261D"/>
          </a:solidFill>
          <a:ln w="12700">
            <a:solidFill>
              <a:srgbClr val="10261D"/>
            </a:solidFill>
            <a:prstDash val="solid"/>
          </a:ln>
        </p:spPr>
      </p:sp>
      <p:pic>
        <p:nvPicPr>
          <p:cNvPr id="3" name="Image 0" descr="/mnt/data/agx-deck-assets/s1_orchar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080" y="0"/>
            <a:ext cx="6979615" cy="6858000"/>
          </a:xfrm>
          <a:prstGeom prst="rect">
            <a:avLst/>
          </a:prstGeom>
        </p:spPr>
      </p:pic>
      <p:pic>
        <p:nvPicPr>
          <p:cNvPr id="4" name="Image 1" descr="/mnt/data/agx-deck-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411480"/>
            <a:ext cx="786384" cy="7863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44752" y="475488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AVOCADO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GLOBAL EXPORT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640080" y="187452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DF75"/>
                </a:solidFill>
              </a:rPr>
              <a:t>COMPANY PRESENTATION</a:t>
            </a:r>
            <a:endParaRPr lang="en-US" sz="800" dirty="0"/>
          </a:p>
        </p:txBody>
      </p:sp>
      <p:sp>
        <p:nvSpPr>
          <p:cNvPr id="7" name="Text 3"/>
          <p:cNvSpPr/>
          <p:nvPr/>
        </p:nvSpPr>
        <p:spPr>
          <a:xfrm>
            <a:off x="640080" y="2267712"/>
            <a:ext cx="42976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Mexican fresh produce.
</a:t>
            </a:r>
            <a:pPr indent="0" marL="0">
              <a:buNone/>
            </a:pPr>
            <a:r>
              <a:rPr lang="en-US" sz="3500" b="1" dirty="0">
                <a:solidFill>
                  <a:srgbClr val="B9DF7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Clear global execution.</a:t>
            </a:r>
            <a:endParaRPr lang="en-US" sz="3500" dirty="0"/>
          </a:p>
        </p:txBody>
      </p:sp>
      <p:sp>
        <p:nvSpPr>
          <p:cNvPr id="8" name="Text 4"/>
          <p:cNvSpPr/>
          <p:nvPr/>
        </p:nvSpPr>
        <p:spPr>
          <a:xfrm>
            <a:off x="658368" y="3986784"/>
            <a:ext cx="40690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C8D4CE"/>
                </a:solidFill>
              </a:rPr>
              <a:t>Wholesale sourcing, packing coordination and logistics alignment for commercial buyers.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658368" y="4892040"/>
            <a:ext cx="1261872" cy="320040"/>
          </a:xfrm>
          <a:prstGeom prst="roundRect">
            <a:avLst>
              <a:gd name="adj" fmla="val 25714"/>
            </a:avLst>
          </a:prstGeom>
          <a:solidFill>
            <a:srgbClr val="203B2D"/>
          </a:solidFill>
          <a:ln w="12700">
            <a:solidFill>
              <a:srgbClr val="54725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68096" y="4974336"/>
            <a:ext cx="10424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D9EACF"/>
                </a:solidFill>
              </a:rPr>
              <a:t>Hass Avocado</a:t>
            </a:r>
            <a:endParaRPr lang="en-US" sz="750" dirty="0"/>
          </a:p>
        </p:txBody>
      </p:sp>
      <p:sp>
        <p:nvSpPr>
          <p:cNvPr id="11" name="Shape 7"/>
          <p:cNvSpPr/>
          <p:nvPr/>
        </p:nvSpPr>
        <p:spPr>
          <a:xfrm>
            <a:off x="2066544" y="4892040"/>
            <a:ext cx="841248" cy="320040"/>
          </a:xfrm>
          <a:prstGeom prst="roundRect">
            <a:avLst>
              <a:gd name="adj" fmla="val 25714"/>
            </a:avLst>
          </a:prstGeom>
          <a:solidFill>
            <a:srgbClr val="203B2D"/>
          </a:solidFill>
          <a:ln w="12700">
            <a:solidFill>
              <a:srgbClr val="54725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2176272" y="4974336"/>
            <a:ext cx="6217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D9EACF"/>
                </a:solidFill>
              </a:rPr>
              <a:t>Papaya</a:t>
            </a:r>
            <a:endParaRPr lang="en-US" sz="750" dirty="0"/>
          </a:p>
        </p:txBody>
      </p:sp>
      <p:sp>
        <p:nvSpPr>
          <p:cNvPr id="13" name="Shape 9"/>
          <p:cNvSpPr/>
          <p:nvPr/>
        </p:nvSpPr>
        <p:spPr>
          <a:xfrm>
            <a:off x="3054096" y="4892040"/>
            <a:ext cx="969264" cy="320040"/>
          </a:xfrm>
          <a:prstGeom prst="roundRect">
            <a:avLst>
              <a:gd name="adj" fmla="val 25714"/>
            </a:avLst>
          </a:prstGeom>
          <a:solidFill>
            <a:srgbClr val="203B2D"/>
          </a:solidFill>
          <a:ln w="12700">
            <a:solidFill>
              <a:srgbClr val="54725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63824" y="4974336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D9EACF"/>
                </a:solidFill>
              </a:rPr>
              <a:t>Coconut</a:t>
            </a:r>
            <a:endParaRPr lang="en-US" sz="750" dirty="0"/>
          </a:p>
        </p:txBody>
      </p:sp>
      <p:sp>
        <p:nvSpPr>
          <p:cNvPr id="15" name="Text 11"/>
          <p:cNvSpPr/>
          <p:nvPr/>
        </p:nvSpPr>
        <p:spPr>
          <a:xfrm>
            <a:off x="658368" y="5843016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avocadoglobalexport.com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B7C7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17" name="Text 13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7C7BF"/>
                </a:solidFill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411480"/>
            <a:ext cx="594360" cy="5943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02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026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Avocado Global Export does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594360" y="11612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F7A53"/>
                </a:solidFill>
              </a:rPr>
              <a:t>QUÉ HACEMOS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21792" y="1627632"/>
            <a:ext cx="5074920" cy="10058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2B"/>
                </a:solidFill>
              </a:rPr>
              <a:t>AGX connects buyers with fresh produce opportunities from Mexico, aligning product specifications, packing options, destination requirements and logistics planning before each quote is confirmed.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58368" y="295351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7A53"/>
                </a:solidFill>
              </a:rPr>
              <a:t>01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97280" y="2935224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61D"/>
                </a:solidFill>
              </a:rPr>
              <a:t>Commercial sourcing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97280" y="3209544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6756D"/>
                </a:solidFill>
              </a:rPr>
              <a:t>Availability, specifications and presentation are validated around buyer needs.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58368" y="377647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7A53"/>
                </a:solidFill>
              </a:rPr>
              <a:t>02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097280" y="3758184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61D"/>
                </a:solidFill>
              </a:rPr>
              <a:t>Packing coordination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097280" y="4032504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6756D"/>
                </a:solidFill>
              </a:rPr>
              <a:t>Packing format, sizing and market requirements are reviewed per opportunity.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58368" y="459943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7A53"/>
                </a:solidFill>
              </a:rPr>
              <a:t>03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97280" y="4581144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61D"/>
                </a:solidFill>
              </a:rPr>
              <a:t>Logistics alignment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1097280" y="4855464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6756D"/>
                </a:solidFill>
              </a:rPr>
              <a:t>Ground, ocean or air alternatives are evaluated according to destination.</a:t>
            </a:r>
            <a:endParaRPr lang="en-US" sz="1050" dirty="0"/>
          </a:p>
        </p:txBody>
      </p:sp>
      <p:pic>
        <p:nvPicPr>
          <p:cNvPr id="15" name="Image 1" descr="/mnt/data/agx-deck-assets/s2_palle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1143000"/>
            <a:ext cx="2606040" cy="4480560"/>
          </a:xfrm>
          <a:prstGeom prst="rect">
            <a:avLst/>
          </a:prstGeom>
        </p:spPr>
      </p:pic>
      <p:pic>
        <p:nvPicPr>
          <p:cNvPr id="16" name="Image 2" descr="/mnt/data/agx-deck-assets/s2_cold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1143000"/>
            <a:ext cx="2697480" cy="2148840"/>
          </a:xfrm>
          <a:prstGeom prst="rect">
            <a:avLst/>
          </a:prstGeom>
        </p:spPr>
      </p:pic>
      <p:pic>
        <p:nvPicPr>
          <p:cNvPr id="17" name="Image 3" descr="/mnt/data/agx-deck-assets/s2_reefer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0" y="3474720"/>
            <a:ext cx="2697480" cy="21488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675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19" name="Text 13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6756D"/>
                </a:solidFill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026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Fresh product portfolio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94360" y="11612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F7A53"/>
                </a:solidFill>
              </a:rPr>
              <a:t>PORTAFOLIO COMERCIAL</a:t>
            </a:r>
            <a:endParaRPr lang="en-US" sz="1050" dirty="0"/>
          </a:p>
        </p:txBody>
      </p:sp>
      <p:pic>
        <p:nvPicPr>
          <p:cNvPr id="4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411480"/>
            <a:ext cx="594360" cy="594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94360" y="1572768"/>
            <a:ext cx="3246120" cy="4315968"/>
          </a:xfrm>
          <a:prstGeom prst="roundRect">
            <a:avLst>
              <a:gd name="adj" fmla="val 4225"/>
            </a:avLst>
          </a:prstGeom>
          <a:solidFill>
            <a:srgbClr val="F4F5ED"/>
          </a:solidFill>
          <a:ln w="12700">
            <a:solidFill>
              <a:srgbClr val="D6DED8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pic>
        <p:nvPicPr>
          <p:cNvPr id="6" name="Image 1" descr="/mnt/data/agx-deck-assets/s3_avocado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783080"/>
            <a:ext cx="2916936" cy="20116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822960" y="4050792"/>
            <a:ext cx="1444752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32688" y="4133088"/>
            <a:ext cx="12252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Core product</a:t>
            </a:r>
            <a:endParaRPr lang="en-US" sz="750" dirty="0"/>
          </a:p>
        </p:txBody>
      </p:sp>
      <p:sp>
        <p:nvSpPr>
          <p:cNvPr id="9" name="Text 5"/>
          <p:cNvSpPr/>
          <p:nvPr/>
        </p:nvSpPr>
        <p:spPr>
          <a:xfrm>
            <a:off x="822960" y="4498848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261D"/>
                </a:solidFill>
              </a:rPr>
              <a:t>Hass Avocado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822960" y="4919472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6756D"/>
                </a:solidFill>
              </a:rPr>
              <a:t>Caliber, packing and market specifications confirmed per buyer.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4389120" y="1572768"/>
            <a:ext cx="3246120" cy="4315968"/>
          </a:xfrm>
          <a:prstGeom prst="roundRect">
            <a:avLst>
              <a:gd name="adj" fmla="val 4225"/>
            </a:avLst>
          </a:prstGeom>
          <a:solidFill>
            <a:srgbClr val="F4F5ED"/>
          </a:solidFill>
          <a:ln w="12700">
            <a:solidFill>
              <a:srgbClr val="D6DED8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pic>
        <p:nvPicPr>
          <p:cNvPr id="12" name="Image 2" descr="/mnt/data/agx-deck-assets/s3_papaya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2" y="1783080"/>
            <a:ext cx="2916936" cy="201168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4617720" y="4050792"/>
            <a:ext cx="1444752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4727448" y="4133088"/>
            <a:ext cx="12252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Tropical line</a:t>
            </a:r>
            <a:endParaRPr lang="en-US" sz="750" dirty="0"/>
          </a:p>
        </p:txBody>
      </p:sp>
      <p:sp>
        <p:nvSpPr>
          <p:cNvPr id="15" name="Text 10"/>
          <p:cNvSpPr/>
          <p:nvPr/>
        </p:nvSpPr>
        <p:spPr>
          <a:xfrm>
            <a:off x="4617720" y="4498848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261D"/>
                </a:solidFill>
              </a:rPr>
              <a:t>Papaya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4617720" y="4919472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6756D"/>
                </a:solidFill>
              </a:rPr>
              <a:t>Green and orange papaya options subject to availability and quality.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8183880" y="1572768"/>
            <a:ext cx="3246120" cy="4315968"/>
          </a:xfrm>
          <a:prstGeom prst="roundRect">
            <a:avLst>
              <a:gd name="adj" fmla="val 4225"/>
            </a:avLst>
          </a:prstGeom>
          <a:solidFill>
            <a:srgbClr val="F4F5ED"/>
          </a:solidFill>
          <a:ln w="12700">
            <a:solidFill>
              <a:srgbClr val="D6DED8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pic>
        <p:nvPicPr>
          <p:cNvPr id="18" name="Image 3" descr="/mnt/data/agx-deck-assets/s3_coconut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472" y="1783080"/>
            <a:ext cx="2916936" cy="201168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8412480" y="4050792"/>
            <a:ext cx="1444752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8522208" y="4133088"/>
            <a:ext cx="12252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Tropical line</a:t>
            </a:r>
            <a:endParaRPr lang="en-US" sz="750" dirty="0"/>
          </a:p>
        </p:txBody>
      </p:sp>
      <p:sp>
        <p:nvSpPr>
          <p:cNvPr id="21" name="Text 15"/>
          <p:cNvSpPr/>
          <p:nvPr/>
        </p:nvSpPr>
        <p:spPr>
          <a:xfrm>
            <a:off x="8412480" y="4498848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261D"/>
                </a:solidFill>
              </a:rPr>
              <a:t>Coconut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8412480" y="4919472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6756D"/>
                </a:solidFill>
              </a:rPr>
              <a:t>Wholesale supply quoted by presentation, volume and destination.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658368" y="6108192"/>
            <a:ext cx="9509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66756D"/>
                </a:solidFill>
              </a:rPr>
              <a:t>No public price list: commercial terms are quoted based on season, volume, presentation, destination and operational validation.</a:t>
            </a:r>
            <a:endParaRPr lang="en-US" sz="860" dirty="0"/>
          </a:p>
        </p:txBody>
      </p:sp>
      <p:sp>
        <p:nvSpPr>
          <p:cNvPr id="24" name="Text 18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675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25" name="Text 19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6756D"/>
                </a:solidFill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026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Hass avocado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94360" y="11612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F7A53"/>
                </a:solidFill>
              </a:rPr>
              <a:t>PRODUCT FOCUS</a:t>
            </a:r>
            <a:endParaRPr lang="en-US" sz="1050" dirty="0"/>
          </a:p>
        </p:txBody>
      </p:sp>
      <p:pic>
        <p:nvPicPr>
          <p:cNvPr id="4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411480"/>
            <a:ext cx="594360" cy="594360"/>
          </a:xfrm>
          <a:prstGeom prst="rect">
            <a:avLst/>
          </a:prstGeom>
        </p:spPr>
      </p:pic>
      <p:pic>
        <p:nvPicPr>
          <p:cNvPr id="5" name="Image 1" descr="/mnt/data/agx-deck-assets/s4_orchard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08760"/>
            <a:ext cx="3108960" cy="4389120"/>
          </a:xfrm>
          <a:prstGeom prst="rect">
            <a:avLst/>
          </a:prstGeom>
        </p:spPr>
      </p:pic>
      <p:pic>
        <p:nvPicPr>
          <p:cNvPr id="6" name="Image 2" descr="/mnt/data/agx-deck-assets/s4_tray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0" y="1508760"/>
            <a:ext cx="3154680" cy="2057400"/>
          </a:xfrm>
          <a:prstGeom prst="rect">
            <a:avLst/>
          </a:prstGeom>
        </p:spPr>
      </p:pic>
      <p:pic>
        <p:nvPicPr>
          <p:cNvPr id="7" name="Image 3" descr="/mnt/data/agx-deck-assets/s4_small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920" y="3840480"/>
            <a:ext cx="3154680" cy="20574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7543800" y="1572768"/>
            <a:ext cx="3794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3332B"/>
                </a:solidFill>
              </a:rPr>
              <a:t>Built for commercial buyers requiring consistent communication, export-oriented presentation and clear buying parameters.</a:t>
            </a:r>
            <a:endParaRPr lang="en-US" sz="1550" dirty="0"/>
          </a:p>
        </p:txBody>
      </p:sp>
      <p:sp>
        <p:nvSpPr>
          <p:cNvPr id="9" name="Text 3"/>
          <p:cNvSpPr/>
          <p:nvPr/>
        </p:nvSpPr>
        <p:spPr>
          <a:xfrm>
            <a:off x="7571232" y="2743200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7A53"/>
                </a:solidFill>
              </a:rPr>
              <a:t>✓</a:t>
            </a:r>
            <a:endParaRPr lang="en-US" sz="1300" dirty="0"/>
          </a:p>
        </p:txBody>
      </p:sp>
      <p:sp>
        <p:nvSpPr>
          <p:cNvPr id="10" name="Text 4"/>
          <p:cNvSpPr/>
          <p:nvPr/>
        </p:nvSpPr>
        <p:spPr>
          <a:xfrm>
            <a:off x="7909560" y="272491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10261D"/>
                </a:solidFill>
              </a:rPr>
              <a:t>Caliber-based selection</a:t>
            </a:r>
            <a:endParaRPr lang="en-US" sz="1280" dirty="0"/>
          </a:p>
        </p:txBody>
      </p:sp>
      <p:sp>
        <p:nvSpPr>
          <p:cNvPr id="11" name="Text 5"/>
          <p:cNvSpPr/>
          <p:nvPr/>
        </p:nvSpPr>
        <p:spPr>
          <a:xfrm>
            <a:off x="7909560" y="2990088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6756D"/>
                </a:solidFill>
              </a:rPr>
              <a:t>Sizing and specs are defined per market and buyer requirement.</a:t>
            </a:r>
            <a:endParaRPr lang="en-US" sz="950" dirty="0"/>
          </a:p>
        </p:txBody>
      </p:sp>
      <p:sp>
        <p:nvSpPr>
          <p:cNvPr id="12" name="Text 6"/>
          <p:cNvSpPr/>
          <p:nvPr/>
        </p:nvSpPr>
        <p:spPr>
          <a:xfrm>
            <a:off x="7571232" y="3529584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7A53"/>
                </a:solidFill>
              </a:rPr>
              <a:t>✓</a:t>
            </a:r>
            <a:endParaRPr lang="en-US" sz="1300" dirty="0"/>
          </a:p>
        </p:txBody>
      </p:sp>
      <p:sp>
        <p:nvSpPr>
          <p:cNvPr id="13" name="Text 7"/>
          <p:cNvSpPr/>
          <p:nvPr/>
        </p:nvSpPr>
        <p:spPr>
          <a:xfrm>
            <a:off x="7909560" y="3511296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10261D"/>
                </a:solidFill>
              </a:rPr>
              <a:t>Packing options</a:t>
            </a:r>
            <a:endParaRPr lang="en-US" sz="1280" dirty="0"/>
          </a:p>
        </p:txBody>
      </p:sp>
      <p:sp>
        <p:nvSpPr>
          <p:cNvPr id="14" name="Text 8"/>
          <p:cNvSpPr/>
          <p:nvPr/>
        </p:nvSpPr>
        <p:spPr>
          <a:xfrm>
            <a:off x="7909560" y="3776472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6756D"/>
                </a:solidFill>
              </a:rPr>
              <a:t>Commercial presentation, box configuration and labeling are reviewed before quote confirmation.</a:t>
            </a:r>
            <a:endParaRPr lang="en-US" sz="950" dirty="0"/>
          </a:p>
        </p:txBody>
      </p:sp>
      <p:sp>
        <p:nvSpPr>
          <p:cNvPr id="15" name="Text 9"/>
          <p:cNvSpPr/>
          <p:nvPr/>
        </p:nvSpPr>
        <p:spPr>
          <a:xfrm>
            <a:off x="7571232" y="431596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7A53"/>
                </a:solidFill>
              </a:rPr>
              <a:t>✓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7909560" y="429768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10261D"/>
                </a:solidFill>
              </a:rPr>
              <a:t>Cold-chain planning</a:t>
            </a:r>
            <a:endParaRPr lang="en-US" sz="1280" dirty="0"/>
          </a:p>
        </p:txBody>
      </p:sp>
      <p:sp>
        <p:nvSpPr>
          <p:cNvPr id="17" name="Text 11"/>
          <p:cNvSpPr/>
          <p:nvPr/>
        </p:nvSpPr>
        <p:spPr>
          <a:xfrm>
            <a:off x="7909560" y="4562856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6756D"/>
                </a:solidFill>
              </a:rPr>
              <a:t>Refrigerated handling and transport options are aligned by route and destination.</a:t>
            </a:r>
            <a:endParaRPr lang="en-US" sz="950" dirty="0"/>
          </a:p>
        </p:txBody>
      </p:sp>
      <p:sp>
        <p:nvSpPr>
          <p:cNvPr id="18" name="Text 12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675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19" name="Text 13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6756D"/>
                </a:solidFill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026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Papaya &amp; coconut lines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94360" y="11612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F7A53"/>
                </a:solidFill>
              </a:rPr>
              <a:t>TROPICAL PRODUCT OPTIONS</a:t>
            </a:r>
            <a:endParaRPr lang="en-US" sz="1050" dirty="0"/>
          </a:p>
        </p:txBody>
      </p:sp>
      <p:pic>
        <p:nvPicPr>
          <p:cNvPr id="4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411480"/>
            <a:ext cx="594360" cy="594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" y="1508760"/>
            <a:ext cx="5212080" cy="4526280"/>
          </a:xfrm>
          <a:prstGeom prst="roundRect">
            <a:avLst>
              <a:gd name="adj" fmla="val 3030"/>
            </a:avLst>
          </a:prstGeom>
          <a:solidFill>
            <a:srgbClr val="F4F5ED"/>
          </a:solidFill>
          <a:ln w="12700">
            <a:solidFill>
              <a:srgbClr val="D6DED8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pic>
        <p:nvPicPr>
          <p:cNvPr id="6" name="Image 1" descr="/mnt/data/agx-deck-assets/s5_papaya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783080"/>
            <a:ext cx="1965960" cy="3429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063240" y="186537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0261D"/>
                </a:solidFill>
              </a:rPr>
              <a:t>Papaya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3063240" y="23317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2B"/>
                </a:solidFill>
              </a:rPr>
              <a:t>Green and orange options quoted subject to seasonal availability, requested maturity, packing presentation and destination.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3063240" y="3429000"/>
            <a:ext cx="73152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172968" y="3511296"/>
            <a:ext cx="5120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Green</a:t>
            </a:r>
            <a:endParaRPr lang="en-US" sz="750" dirty="0"/>
          </a:p>
        </p:txBody>
      </p:sp>
      <p:sp>
        <p:nvSpPr>
          <p:cNvPr id="11" name="Shape 7"/>
          <p:cNvSpPr/>
          <p:nvPr/>
        </p:nvSpPr>
        <p:spPr>
          <a:xfrm>
            <a:off x="3886200" y="3429000"/>
            <a:ext cx="82296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995928" y="3511296"/>
            <a:ext cx="6035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Orange</a:t>
            </a:r>
            <a:endParaRPr lang="en-US" sz="750" dirty="0"/>
          </a:p>
        </p:txBody>
      </p:sp>
      <p:sp>
        <p:nvSpPr>
          <p:cNvPr id="13" name="Shape 9"/>
          <p:cNvSpPr/>
          <p:nvPr/>
        </p:nvSpPr>
        <p:spPr>
          <a:xfrm>
            <a:off x="4800600" y="3429000"/>
            <a:ext cx="82296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910328" y="3511296"/>
            <a:ext cx="6035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Programs</a:t>
            </a:r>
            <a:endParaRPr lang="en-US" sz="750" dirty="0"/>
          </a:p>
        </p:txBody>
      </p:sp>
      <p:sp>
        <p:nvSpPr>
          <p:cNvPr id="15" name="Text 11"/>
          <p:cNvSpPr/>
          <p:nvPr/>
        </p:nvSpPr>
        <p:spPr>
          <a:xfrm>
            <a:off x="3063240" y="4224528"/>
            <a:ext cx="23042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6756D"/>
                </a:solidFill>
              </a:rPr>
              <a:t>Buyer inputs: variety preference, maturity, volume, frequency, destination.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336792" y="1508760"/>
            <a:ext cx="5212080" cy="4526280"/>
          </a:xfrm>
          <a:prstGeom prst="roundRect">
            <a:avLst>
              <a:gd name="adj" fmla="val 3030"/>
            </a:avLst>
          </a:prstGeom>
          <a:solidFill>
            <a:srgbClr val="F4F5ED"/>
          </a:solidFill>
          <a:ln w="12700">
            <a:solidFill>
              <a:srgbClr val="D6DED8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pic>
        <p:nvPicPr>
          <p:cNvPr id="17" name="Image 2" descr="/mnt/data/agx-deck-assets/s5_coconut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392" y="1783080"/>
            <a:ext cx="1965960" cy="34290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759952" y="186537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0261D"/>
                </a:solidFill>
              </a:rPr>
              <a:t>Coconut</a:t>
            </a:r>
            <a:endParaRPr lang="en-US" sz="2100" dirty="0"/>
          </a:p>
        </p:txBody>
      </p:sp>
      <p:sp>
        <p:nvSpPr>
          <p:cNvPr id="19" name="Text 14"/>
          <p:cNvSpPr/>
          <p:nvPr/>
        </p:nvSpPr>
        <p:spPr>
          <a:xfrm>
            <a:off x="8759952" y="23317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2B"/>
                </a:solidFill>
              </a:rPr>
              <a:t>Wholesale coconut supply is structured around presentation, quantity, delivery point, season and the buyer’s commercial requirements.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8759952" y="3429000"/>
            <a:ext cx="68580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8869680" y="3511296"/>
            <a:ext cx="466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Bulk</a:t>
            </a:r>
            <a:endParaRPr lang="en-US" sz="750" dirty="0"/>
          </a:p>
        </p:txBody>
      </p:sp>
      <p:sp>
        <p:nvSpPr>
          <p:cNvPr id="22" name="Shape 17"/>
          <p:cNvSpPr/>
          <p:nvPr/>
        </p:nvSpPr>
        <p:spPr>
          <a:xfrm>
            <a:off x="9537192" y="3429000"/>
            <a:ext cx="105156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9646920" y="3511296"/>
            <a:ext cx="8321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Palletized</a:t>
            </a:r>
            <a:endParaRPr lang="en-US" sz="750" dirty="0"/>
          </a:p>
        </p:txBody>
      </p:sp>
      <p:sp>
        <p:nvSpPr>
          <p:cNvPr id="24" name="Shape 19"/>
          <p:cNvSpPr/>
          <p:nvPr/>
        </p:nvSpPr>
        <p:spPr>
          <a:xfrm>
            <a:off x="10680192" y="3429000"/>
            <a:ext cx="694944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10789920" y="3511296"/>
            <a:ext cx="4754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Destination</a:t>
            </a:r>
            <a:endParaRPr lang="en-US" sz="750" dirty="0"/>
          </a:p>
        </p:txBody>
      </p:sp>
      <p:sp>
        <p:nvSpPr>
          <p:cNvPr id="26" name="Text 21"/>
          <p:cNvSpPr/>
          <p:nvPr/>
        </p:nvSpPr>
        <p:spPr>
          <a:xfrm>
            <a:off x="8759952" y="4224528"/>
            <a:ext cx="23042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6756D"/>
                </a:solidFill>
              </a:rPr>
              <a:t>Buyer inputs: presentation, count/weight, pallets, delivery city, program scope.</a:t>
            </a:r>
            <a:endParaRPr lang="en-US" sz="950" dirty="0"/>
          </a:p>
        </p:txBody>
      </p:sp>
      <p:sp>
        <p:nvSpPr>
          <p:cNvPr id="27" name="Text 22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675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28" name="Text 23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6756D"/>
                </a:solidFill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26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Operating model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94360" y="11612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9DF75"/>
                </a:solidFill>
              </a:rPr>
              <a:t>FROM REQUEST TO SHIPMENT FOLLOW-UP</a:t>
            </a:r>
            <a:endParaRPr lang="en-US" sz="1050" dirty="0"/>
          </a:p>
        </p:txBody>
      </p:sp>
      <p:pic>
        <p:nvPicPr>
          <p:cNvPr id="4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411480"/>
            <a:ext cx="594360" cy="5943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792" y="1426464"/>
            <a:ext cx="7498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7C7BF"/>
                </a:solidFill>
              </a:rPr>
              <a:t>Every quote starts with the buyer’s operational requirement. AGX avoids assuming volume, specifications, delivery terms or compliance conditions before validation.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2697480" y="3017520"/>
            <a:ext cx="502920" cy="0"/>
          </a:xfrm>
          <a:prstGeom prst="line">
            <a:avLst/>
          </a:prstGeom>
          <a:noFill/>
          <a:ln w="25400">
            <a:solidFill>
              <a:srgbClr val="B9DF75"/>
            </a:solidFill>
            <a:prstDash val="solid"/>
            <a:headEnd type="none"/>
            <a:tailEnd type="triangle"/>
          </a:ln>
        </p:spPr>
      </p:sp>
      <p:sp>
        <p:nvSpPr>
          <p:cNvPr id="7" name="Shape 4"/>
          <p:cNvSpPr/>
          <p:nvPr/>
        </p:nvSpPr>
        <p:spPr>
          <a:xfrm>
            <a:off x="4892040" y="3017520"/>
            <a:ext cx="502920" cy="0"/>
          </a:xfrm>
          <a:prstGeom prst="line">
            <a:avLst/>
          </a:prstGeom>
          <a:noFill/>
          <a:ln w="25400">
            <a:solidFill>
              <a:srgbClr val="B9DF75"/>
            </a:solidFill>
            <a:prstDash val="solid"/>
            <a:headEnd type="none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7086600" y="3017520"/>
            <a:ext cx="502920" cy="0"/>
          </a:xfrm>
          <a:prstGeom prst="line">
            <a:avLst/>
          </a:prstGeom>
          <a:noFill/>
          <a:ln w="25400">
            <a:solidFill>
              <a:srgbClr val="B9DF75"/>
            </a:solidFill>
            <a:prstDash val="solid"/>
            <a:headEnd type="none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685800" y="2359152"/>
            <a:ext cx="1828800" cy="1737360"/>
          </a:xfrm>
          <a:prstGeom prst="roundRect">
            <a:avLst>
              <a:gd name="adj" fmla="val 7895"/>
            </a:avLst>
          </a:prstGeom>
          <a:solidFill>
            <a:srgbClr val="143324"/>
          </a:solidFill>
          <a:ln w="12700">
            <a:solidFill>
              <a:srgbClr val="254E3B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50392" y="26060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DF75"/>
                </a:solidFill>
              </a:rPr>
              <a:t>01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850392" y="2852928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Requirement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50392" y="331012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7C7BF"/>
                </a:solidFill>
              </a:rPr>
              <a:t>Product, volume, size, frequency, destination and commercial terms.</a:t>
            </a:r>
            <a:endParaRPr lang="en-US" sz="840" dirty="0"/>
          </a:p>
        </p:txBody>
      </p:sp>
      <p:sp>
        <p:nvSpPr>
          <p:cNvPr id="13" name="Shape 10"/>
          <p:cNvSpPr/>
          <p:nvPr/>
        </p:nvSpPr>
        <p:spPr>
          <a:xfrm>
            <a:off x="2880360" y="2359152"/>
            <a:ext cx="1828800" cy="1737360"/>
          </a:xfrm>
          <a:prstGeom prst="roundRect">
            <a:avLst>
              <a:gd name="adj" fmla="val 7895"/>
            </a:avLst>
          </a:prstGeom>
          <a:solidFill>
            <a:srgbClr val="143324"/>
          </a:solidFill>
          <a:ln w="12700">
            <a:solidFill>
              <a:srgbClr val="254E3B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3044952" y="26060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DF75"/>
                </a:solidFill>
              </a:rPr>
              <a:t>02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3044952" y="2852928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Sourcing &amp; packing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044952" y="331012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7C7BF"/>
                </a:solidFill>
              </a:rPr>
              <a:t>Availability, packing format and specifications are reviewed.</a:t>
            </a:r>
            <a:endParaRPr lang="en-US" sz="840" dirty="0"/>
          </a:p>
        </p:txBody>
      </p:sp>
      <p:sp>
        <p:nvSpPr>
          <p:cNvPr id="17" name="Shape 14"/>
          <p:cNvSpPr/>
          <p:nvPr/>
        </p:nvSpPr>
        <p:spPr>
          <a:xfrm>
            <a:off x="5074920" y="2359152"/>
            <a:ext cx="1828800" cy="1737360"/>
          </a:xfrm>
          <a:prstGeom prst="roundRect">
            <a:avLst>
              <a:gd name="adj" fmla="val 7895"/>
            </a:avLst>
          </a:prstGeom>
          <a:solidFill>
            <a:srgbClr val="143324"/>
          </a:solidFill>
          <a:ln w="12700">
            <a:solidFill>
              <a:srgbClr val="254E3B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5239512" y="26060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DF75"/>
                </a:solidFill>
              </a:rPr>
              <a:t>03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5239512" y="2852928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Logistics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239512" y="331012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7C7BF"/>
                </a:solidFill>
              </a:rPr>
              <a:t>Transport alternatives are aligned by route, timing and destination.</a:t>
            </a:r>
            <a:endParaRPr lang="en-US" sz="840" dirty="0"/>
          </a:p>
        </p:txBody>
      </p:sp>
      <p:sp>
        <p:nvSpPr>
          <p:cNvPr id="21" name="Shape 18"/>
          <p:cNvSpPr/>
          <p:nvPr/>
        </p:nvSpPr>
        <p:spPr>
          <a:xfrm>
            <a:off x="7269480" y="2359152"/>
            <a:ext cx="1828800" cy="1737360"/>
          </a:xfrm>
          <a:prstGeom prst="roundRect">
            <a:avLst>
              <a:gd name="adj" fmla="val 7895"/>
            </a:avLst>
          </a:prstGeom>
          <a:solidFill>
            <a:srgbClr val="143324"/>
          </a:solidFill>
          <a:ln w="12700">
            <a:solidFill>
              <a:srgbClr val="254E3B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7434072" y="26060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B9DF75"/>
                </a:solidFill>
              </a:rPr>
              <a:t>04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7434072" y="2852928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Follow-up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7434072" y="331012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7C7BF"/>
                </a:solidFill>
              </a:rPr>
              <a:t>Communication remains active during process and recurring programs.</a:t>
            </a:r>
            <a:endParaRPr lang="en-US" sz="840" dirty="0"/>
          </a:p>
        </p:txBody>
      </p:sp>
      <p:pic>
        <p:nvPicPr>
          <p:cNvPr id="25" name="Image 1" descr="/mnt/data/agx-deck-assets/s6_reefer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0" y="2057400"/>
            <a:ext cx="1920240" cy="2331720"/>
          </a:xfrm>
          <a:prstGeom prst="rect">
            <a:avLst/>
          </a:prstGeom>
        </p:spPr>
      </p:pic>
      <p:pic>
        <p:nvPicPr>
          <p:cNvPr id="26" name="Image 2" descr="/mnt/data/agx-deck-assets/s6_pallet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4800600"/>
            <a:ext cx="2331720" cy="1298448"/>
          </a:xfrm>
          <a:prstGeom prst="rect">
            <a:avLst/>
          </a:prstGeom>
        </p:spPr>
      </p:pic>
      <p:pic>
        <p:nvPicPr>
          <p:cNvPr id="27" name="Image 3" descr="/mnt/data/agx-deck-assets/s6_cold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0" y="4800600"/>
            <a:ext cx="2331720" cy="1298448"/>
          </a:xfrm>
          <a:prstGeom prst="rect">
            <a:avLst/>
          </a:prstGeom>
        </p:spPr>
      </p:pic>
      <p:pic>
        <p:nvPicPr>
          <p:cNvPr id="28" name="Image 4" descr="/mnt/data/agx-deck-assets/s6_tray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9320" y="4800600"/>
            <a:ext cx="2331720" cy="129844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B7C7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30" name="Text 23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7C7BF"/>
                </a:solidFill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026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Packing, cold chain &amp; loading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94360" y="11612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F7A53"/>
                </a:solidFill>
              </a:rPr>
              <a:t>OPERATIONAL VISIBILITY</a:t>
            </a:r>
            <a:endParaRPr lang="en-US" sz="1050" dirty="0"/>
          </a:p>
        </p:txBody>
      </p:sp>
      <p:pic>
        <p:nvPicPr>
          <p:cNvPr id="4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411480"/>
            <a:ext cx="594360" cy="594360"/>
          </a:xfrm>
          <a:prstGeom prst="rect">
            <a:avLst/>
          </a:prstGeom>
        </p:spPr>
      </p:pic>
      <p:pic>
        <p:nvPicPr>
          <p:cNvPr id="5" name="Image 1" descr="/mnt/data/agx-deck-assets/s7_tray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554480"/>
            <a:ext cx="3337560" cy="27432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1792" y="4535424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0261D"/>
                </a:solidFill>
              </a:rPr>
              <a:t>Commercial packing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621792" y="4937760"/>
            <a:ext cx="3154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6756D"/>
                </a:solidFill>
              </a:rPr>
              <a:t>Presentation, internal protection and box configuration are reviewed for each buyer.</a:t>
            </a:r>
            <a:endParaRPr lang="en-US" sz="1020" dirty="0"/>
          </a:p>
        </p:txBody>
      </p:sp>
      <p:pic>
        <p:nvPicPr>
          <p:cNvPr id="8" name="Image 2" descr="/mnt/data/agx-deck-assets/s7_cold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272" y="1554480"/>
            <a:ext cx="3337560" cy="27432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462272" y="4535424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0261D"/>
                </a:solidFill>
              </a:rPr>
              <a:t>Cold room handling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4462272" y="4937760"/>
            <a:ext cx="3154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6756D"/>
                </a:solidFill>
              </a:rPr>
              <a:t>Controlled storage helps preserve quality before dispatch when required.</a:t>
            </a:r>
            <a:endParaRPr lang="en-US" sz="1020" dirty="0"/>
          </a:p>
        </p:txBody>
      </p:sp>
      <p:pic>
        <p:nvPicPr>
          <p:cNvPr id="11" name="Image 3" descr="/mnt/data/agx-deck-assets/s7_reefer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752" y="1554480"/>
            <a:ext cx="3337560" cy="27432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302752" y="4535424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0261D"/>
                </a:solidFill>
              </a:rPr>
              <a:t>Refrigerated loading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8302752" y="4937760"/>
            <a:ext cx="3154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6756D"/>
                </a:solidFill>
              </a:rPr>
              <a:t>Shipment preparation focused on temperature continuity and logistics timing.</a:t>
            </a:r>
            <a:endParaRPr lang="en-US" sz="1020" dirty="0"/>
          </a:p>
        </p:txBody>
      </p:sp>
      <p:sp>
        <p:nvSpPr>
          <p:cNvPr id="14" name="Text 8"/>
          <p:cNvSpPr/>
          <p:nvPr/>
        </p:nvSpPr>
        <p:spPr>
          <a:xfrm>
            <a:off x="658368" y="5989320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6756D"/>
                </a:solidFill>
              </a:rPr>
              <a:t>Note: certifications, documentation, phytosanitary requirements and labeling depend on product and destination market. They are validated before confirming an operation.</a:t>
            </a:r>
            <a:endParaRPr lang="en-US" sz="840" dirty="0"/>
          </a:p>
        </p:txBody>
      </p:sp>
      <p:sp>
        <p:nvSpPr>
          <p:cNvPr id="15" name="Text 9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675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16" name="Text 10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6756D"/>
                </a:solidFill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026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Markets &amp; buyer inputs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94360" y="11612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F7A53"/>
                </a:solidFill>
              </a:rPr>
              <a:t>FOR BUYERS</a:t>
            </a:r>
            <a:endParaRPr lang="en-US" sz="1050" dirty="0"/>
          </a:p>
        </p:txBody>
      </p:sp>
      <p:pic>
        <p:nvPicPr>
          <p:cNvPr id="4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411480"/>
            <a:ext cx="594360" cy="5943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792" y="1417320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23332B"/>
                </a:solidFill>
              </a:rPr>
              <a:t>The same product can require different documentation, transit time, packing format and commercial terms depending on destination.</a:t>
            </a:r>
            <a:endParaRPr lang="en-US" sz="142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60020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95528" y="2414016"/>
            <a:ext cx="1380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North America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2606040" y="2331720"/>
            <a:ext cx="160020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715768" y="2414016"/>
            <a:ext cx="1380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Caribbean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4526280" y="2331720"/>
            <a:ext cx="160020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36008" y="2414016"/>
            <a:ext cx="1380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Europe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685800" y="3136392"/>
            <a:ext cx="160020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95528" y="3218688"/>
            <a:ext cx="1380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Asia</a:t>
            </a:r>
            <a:endParaRPr lang="en-US" sz="750" dirty="0"/>
          </a:p>
        </p:txBody>
      </p:sp>
      <p:sp>
        <p:nvSpPr>
          <p:cNvPr id="14" name="Shape 11"/>
          <p:cNvSpPr/>
          <p:nvPr/>
        </p:nvSpPr>
        <p:spPr>
          <a:xfrm>
            <a:off x="2606040" y="3136392"/>
            <a:ext cx="1600200" cy="320040"/>
          </a:xfrm>
          <a:prstGeom prst="roundRect">
            <a:avLst>
              <a:gd name="adj" fmla="val 25714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715768" y="3218688"/>
            <a:ext cx="1380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2F7A53"/>
                </a:solidFill>
              </a:rPr>
              <a:t>Middle East</a:t>
            </a:r>
            <a:endParaRPr lang="en-US" sz="750" dirty="0"/>
          </a:p>
        </p:txBody>
      </p:sp>
      <p:sp>
        <p:nvSpPr>
          <p:cNvPr id="16" name="Shape 13"/>
          <p:cNvSpPr/>
          <p:nvPr/>
        </p:nvSpPr>
        <p:spPr>
          <a:xfrm>
            <a:off x="6903720" y="1371600"/>
            <a:ext cx="4526280" cy="4370832"/>
          </a:xfrm>
          <a:prstGeom prst="roundRect">
            <a:avLst>
              <a:gd name="adj" fmla="val 3138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7223760" y="173736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0261D"/>
                </a:solidFill>
              </a:rPr>
              <a:t>To prepare a quote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7269480" y="2331720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F7A53"/>
                </a:solidFill>
              </a:rPr>
              <a:t>✓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7607808" y="2313432"/>
            <a:ext cx="3337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3332B"/>
                </a:solidFill>
              </a:rPr>
              <a:t>Company name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7269480" y="2770632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F7A53"/>
                </a:solidFill>
              </a:rPr>
              <a:t>✓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7607808" y="2752344"/>
            <a:ext cx="3337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3332B"/>
                </a:solidFill>
              </a:rPr>
              <a:t>Product of interest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7269480" y="320954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F7A53"/>
                </a:solidFill>
              </a:rPr>
              <a:t>✓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607808" y="3191256"/>
            <a:ext cx="3337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3332B"/>
                </a:solidFill>
              </a:rPr>
              <a:t>Volume / pallets / containers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7269480" y="3648456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F7A53"/>
                </a:solidFill>
              </a:rPr>
              <a:t>✓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607808" y="3630168"/>
            <a:ext cx="3337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3332B"/>
                </a:solidFill>
              </a:rPr>
              <a:t>Size or specification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7269480" y="4087368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F7A53"/>
                </a:solidFill>
              </a:rPr>
              <a:t>✓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607808" y="4069080"/>
            <a:ext cx="3337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3332B"/>
                </a:solidFill>
              </a:rPr>
              <a:t>Frequency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7269480" y="4526280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F7A53"/>
                </a:solidFill>
              </a:rPr>
              <a:t>✓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7607808" y="4507992"/>
            <a:ext cx="3337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3332B"/>
                </a:solidFill>
              </a:rPr>
              <a:t>Final destination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7223760" y="513892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b="1" dirty="0">
                <a:solidFill>
                  <a:srgbClr val="2F7A53"/>
                </a:solidFill>
              </a:rPr>
              <a:t>Product sheets available for Hass Avocado, Papaya and Coconut.</a:t>
            </a:r>
            <a:endParaRPr lang="en-US" sz="980" dirty="0"/>
          </a:p>
        </p:txBody>
      </p:sp>
      <p:pic>
        <p:nvPicPr>
          <p:cNvPr id="31" name="Image 1" descr="/mnt/data/agx-deck-assets/s8_orchard_banner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4251960"/>
            <a:ext cx="5760720" cy="1417320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675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33" name="Text 29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6756D"/>
                </a:solidFill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26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Leadership &amp; operating roles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94360" y="11612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9DF75"/>
                </a:solidFill>
              </a:rPr>
              <a:t>TRUST AND ACCOUNTABILITY</a:t>
            </a:r>
            <a:endParaRPr lang="en-US" sz="1050" dirty="0"/>
          </a:p>
        </p:txBody>
      </p:sp>
      <p:pic>
        <p:nvPicPr>
          <p:cNvPr id="4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411480"/>
            <a:ext cx="594360" cy="5943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792" y="1417320"/>
            <a:ext cx="7680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B7C7BF"/>
                </a:solidFill>
              </a:rPr>
              <a:t>AGX presents clear points of responsibility for commercial development and Mexico-side operating coordination.</a:t>
            </a:r>
            <a:endParaRPr lang="en-US" sz="1380" dirty="0"/>
          </a:p>
        </p:txBody>
      </p:sp>
      <p:sp>
        <p:nvSpPr>
          <p:cNvPr id="6" name="Shape 3"/>
          <p:cNvSpPr/>
          <p:nvPr/>
        </p:nvSpPr>
        <p:spPr>
          <a:xfrm>
            <a:off x="713232" y="2148840"/>
            <a:ext cx="4956048" cy="2606040"/>
          </a:xfrm>
          <a:prstGeom prst="roundRect">
            <a:avLst>
              <a:gd name="adj" fmla="val 5263"/>
            </a:avLst>
          </a:prstGeom>
          <a:solidFill>
            <a:srgbClr val="143324"/>
          </a:solidFill>
          <a:ln w="12700">
            <a:solidFill>
              <a:srgbClr val="254E3B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pic>
        <p:nvPicPr>
          <p:cNvPr id="7" name="Image 1" descr="/mnt/data/agx-deck-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" y="2542032"/>
            <a:ext cx="777240" cy="7772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011680" y="2542032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Paulo Franco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2011680" y="2962656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9DF75"/>
                </a:solidFill>
              </a:rPr>
              <a:t>Founder &amp; CEO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2011680" y="3364992"/>
            <a:ext cx="3063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B7C7BF"/>
                </a:solidFill>
              </a:rPr>
              <a:t>Commercial Strategy · International Sales · Business Development</a:t>
            </a:r>
            <a:endParaRPr lang="en-US" sz="920" dirty="0"/>
          </a:p>
        </p:txBody>
      </p:sp>
      <p:sp>
        <p:nvSpPr>
          <p:cNvPr id="11" name="Text 7"/>
          <p:cNvSpPr/>
          <p:nvPr/>
        </p:nvSpPr>
        <p:spPr>
          <a:xfrm>
            <a:off x="2011680" y="4069080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DCEFC5"/>
                </a:solidFill>
              </a:rPr>
              <a:t>@paulofrancoa_</a:t>
            </a:r>
            <a:endParaRPr lang="en-US" sz="880" dirty="0"/>
          </a:p>
        </p:txBody>
      </p:sp>
      <p:sp>
        <p:nvSpPr>
          <p:cNvPr id="12" name="Shape 8"/>
          <p:cNvSpPr/>
          <p:nvPr/>
        </p:nvSpPr>
        <p:spPr>
          <a:xfrm>
            <a:off x="6309360" y="2148840"/>
            <a:ext cx="4956048" cy="2606040"/>
          </a:xfrm>
          <a:prstGeom prst="roundRect">
            <a:avLst>
              <a:gd name="adj" fmla="val 5263"/>
            </a:avLst>
          </a:prstGeom>
          <a:solidFill>
            <a:srgbClr val="143324"/>
          </a:solidFill>
          <a:ln w="12700">
            <a:solidFill>
              <a:srgbClr val="254E3B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pic>
        <p:nvPicPr>
          <p:cNvPr id="13" name="Image 2" descr="/mnt/data/agx-deck-assets/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542032"/>
            <a:ext cx="777240" cy="7772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07808" y="2542032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Francisco “Franky” García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7607808" y="2962656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9DF75"/>
                </a:solidFill>
              </a:rPr>
              <a:t>Mexico Operations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7607808" y="3364992"/>
            <a:ext cx="3063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B7C7BF"/>
                </a:solidFill>
              </a:rPr>
              <a:t>Product Sourcing · Packing Coordination · Logistics</a:t>
            </a:r>
            <a:endParaRPr lang="en-US" sz="920" dirty="0"/>
          </a:p>
        </p:txBody>
      </p:sp>
      <p:sp>
        <p:nvSpPr>
          <p:cNvPr id="17" name="Text 12"/>
          <p:cNvSpPr/>
          <p:nvPr/>
        </p:nvSpPr>
        <p:spPr>
          <a:xfrm>
            <a:off x="7607808" y="4069080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DCEFC5"/>
                </a:solidFill>
              </a:rPr>
              <a:t>Product and packing-side coordination</a:t>
            </a:r>
            <a:endParaRPr lang="en-US" sz="880" dirty="0"/>
          </a:p>
        </p:txBody>
      </p:sp>
      <p:pic>
        <p:nvPicPr>
          <p:cNvPr id="18" name="Image 3" descr="/mnt/data/agx-deck-assets/s9_cold_banner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5230368"/>
            <a:ext cx="3246120" cy="749808"/>
          </a:xfrm>
          <a:prstGeom prst="rect">
            <a:avLst/>
          </a:prstGeom>
        </p:spPr>
      </p:pic>
      <p:pic>
        <p:nvPicPr>
          <p:cNvPr id="19" name="Image 4" descr="/mnt/data/agx-deck-assets/s9_pallet_banner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4528" y="5230368"/>
            <a:ext cx="3246120" cy="749808"/>
          </a:xfrm>
          <a:prstGeom prst="rect">
            <a:avLst/>
          </a:prstGeom>
        </p:spPr>
      </p:pic>
      <p:pic>
        <p:nvPicPr>
          <p:cNvPr id="20" name="Image 5" descr="/mnt/data/agx-deck-assets/s9_reefer_banner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824" y="5230368"/>
            <a:ext cx="3246120" cy="74980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B7C7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22" name="Text 14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7C7BF"/>
                </a:solidFill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240280"/>
          </a:xfrm>
          <a:prstGeom prst="rect">
            <a:avLst/>
          </a:prstGeom>
          <a:solidFill>
            <a:srgbClr val="10261D"/>
          </a:solidFill>
          <a:ln w="12700">
            <a:solidFill>
              <a:srgbClr val="10261D"/>
            </a:solidFill>
            <a:prstDash val="solid"/>
          </a:ln>
        </p:spPr>
      </p:sp>
      <p:pic>
        <p:nvPicPr>
          <p:cNvPr id="3" name="Image 0" descr="/mnt/data/agx-deck-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475488"/>
            <a:ext cx="969264" cy="9692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47088" y="59436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Ready to structure a quote?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1865376" y="1298448"/>
            <a:ext cx="7955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7C7BF"/>
                </a:solidFill>
              </a:rPr>
              <a:t>Send the commercial requirement and AGX will review product, presentation, destination and logistics feasibility.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713232" y="2743200"/>
            <a:ext cx="5120640" cy="265176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1005840" y="307238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0261D"/>
                </a:solidFill>
              </a:rPr>
              <a:t>Contact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24128" y="3657600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F7A53"/>
                </a:solidFill>
              </a:rPr>
              <a:t>avocadoglobalexport.com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1024128" y="4005072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3332B"/>
                </a:solidFill>
              </a:rPr>
              <a:t>avocadoglobalexport@gmail.com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1024128" y="4352544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3332B"/>
                </a:solidFill>
              </a:rPr>
              <a:t>+1 (815) 262-7798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1024128" y="4700016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3332B"/>
                </a:solidFill>
              </a:rPr>
              <a:t>@globalavocadoexport · TikTok @avocadoglobalexport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336792" y="2743200"/>
            <a:ext cx="5120640" cy="265176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D6DED8"/>
            </a:solidFill>
            <a:prstDash val="solid"/>
          </a:ln>
          <a:effectLst>
            <a:outerShdw sx="100000" sy="100000" kx="0" ky="0" algn="bl" rotWithShape="0" blurRad="19050" dist="50800" dir="2700000">
              <a:srgbClr val="0A1A13">
                <a:alpha val="1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6656832" y="3072384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0261D"/>
                </a:solidFill>
              </a:rPr>
              <a:t>Next step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656832" y="3657600"/>
            <a:ext cx="425196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332B"/>
                </a:solidFill>
              </a:rPr>
              <a:t>Submit product, volume, specification, frequency and destination. AGX will validate availability, packing and logistics before confirming terms.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656832" y="4736592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66756D"/>
                </a:solidFill>
              </a:rPr>
              <a:t>Quotes are subject to availability, specifications, destination and operational validation.</a:t>
            </a:r>
            <a:endParaRPr lang="en-US" sz="840" dirty="0"/>
          </a:p>
        </p:txBody>
      </p:sp>
      <p:sp>
        <p:nvSpPr>
          <p:cNvPr id="16" name="Text 13"/>
          <p:cNvSpPr/>
          <p:nvPr/>
        </p:nvSpPr>
        <p:spPr>
          <a:xfrm>
            <a:off x="502920" y="64465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675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AVOCADO GLOBAL EXPORT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1129284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6756D"/>
                </a:solidFill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Avocado Global Export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Avocado Global Export Company Presentation</dc:title>
  <dc:subject>Company presentation</dc:subject>
  <dc:creator>Avocado Global Export</dc:creator>
  <cp:lastModifiedBy>Avocado Global Export</cp:lastModifiedBy>
  <cp:revision>1</cp:revision>
  <dcterms:created xsi:type="dcterms:W3CDTF">2026-09-04T20:17:34Z</dcterms:created>
  <dcterms:modified xsi:type="dcterms:W3CDTF">2026-09-04T20:17:34Z</dcterms:modified>
</cp:coreProperties>
</file>